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276" r:id="rId2"/>
    <p:sldId id="273" r:id="rId3"/>
    <p:sldId id="274" r:id="rId4"/>
    <p:sldId id="268" r:id="rId5"/>
    <p:sldId id="269" r:id="rId6"/>
    <p:sldId id="270" r:id="rId7"/>
    <p:sldId id="271" r:id="rId8"/>
    <p:sldId id="277" r:id="rId9"/>
    <p:sldId id="278" r:id="rId10"/>
    <p:sldId id="275" r:id="rId11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48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änninen Pia" initials="HP" lastIdx="24" clrIdx="0"/>
  <p:cmAuthor id="1" name="Out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8B943"/>
    <a:srgbClr val="505150"/>
    <a:srgbClr val="525252"/>
    <a:srgbClr val="525202"/>
    <a:srgbClr val="89B84B"/>
    <a:srgbClr val="0092C7"/>
    <a:srgbClr val="E77836"/>
    <a:srgbClr val="67B11E"/>
    <a:srgbClr val="6A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0" autoAdjust="0"/>
    <p:restoredTop sz="89074" autoAdjust="0"/>
  </p:normalViewPr>
  <p:slideViewPr>
    <p:cSldViewPr snapToGrid="0">
      <p:cViewPr varScale="1">
        <p:scale>
          <a:sx n="135" d="100"/>
          <a:sy n="135" d="100"/>
        </p:scale>
        <p:origin x="786" y="108"/>
      </p:cViewPr>
      <p:guideLst>
        <p:guide orient="horz" pos="4319"/>
        <p:guide pos="748"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28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991A-F005-436F-A6D5-A04713D73608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553C-0AF0-4995-8C90-E251AAE7C9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13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350EE-5D9F-4A5D-AB1E-1F11C9B314F7}" type="datetimeFigureOut">
              <a:rPr lang="fi-FI" smtClean="0"/>
              <a:pPr/>
              <a:t>31.5.2018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25378-A67E-4E76-9026-9330A973E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69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398076"/>
            <a:ext cx="2127354" cy="331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95537" y="2427565"/>
            <a:ext cx="1404155" cy="396044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19F-7955-4CF2-A6AD-7984579E8D75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395537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34" name="Content Placeholder 2"/>
          <p:cNvSpPr>
            <a:spLocks noGrp="1" noChangeAspect="1"/>
          </p:cNvSpPr>
          <p:nvPr>
            <p:ph idx="15"/>
          </p:nvPr>
        </p:nvSpPr>
        <p:spPr>
          <a:xfrm>
            <a:off x="2123729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5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2123729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6" name="Content Placeholder 2"/>
          <p:cNvSpPr>
            <a:spLocks noGrp="1" noChangeAspect="1"/>
          </p:cNvSpPr>
          <p:nvPr>
            <p:ph idx="17"/>
          </p:nvPr>
        </p:nvSpPr>
        <p:spPr>
          <a:xfrm>
            <a:off x="3851921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3851921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8" name="Content Placeholder 2"/>
          <p:cNvSpPr>
            <a:spLocks noGrp="1" noChangeAspect="1"/>
          </p:cNvSpPr>
          <p:nvPr>
            <p:ph idx="19"/>
          </p:nvPr>
        </p:nvSpPr>
        <p:spPr>
          <a:xfrm>
            <a:off x="5580113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5580113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0" name="Content Placeholder 2"/>
          <p:cNvSpPr>
            <a:spLocks noGrp="1" noChangeAspect="1"/>
          </p:cNvSpPr>
          <p:nvPr>
            <p:ph idx="21"/>
          </p:nvPr>
        </p:nvSpPr>
        <p:spPr>
          <a:xfrm>
            <a:off x="7308305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1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7308305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6" name="Content Placeholder 2"/>
          <p:cNvSpPr>
            <a:spLocks noGrp="1" noChangeAspect="1"/>
          </p:cNvSpPr>
          <p:nvPr>
            <p:ph idx="23"/>
          </p:nvPr>
        </p:nvSpPr>
        <p:spPr>
          <a:xfrm>
            <a:off x="467544" y="4371612"/>
            <a:ext cx="1404155" cy="396044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7" name="Picture Placeholder 10"/>
          <p:cNvSpPr>
            <a:spLocks noGrp="1" noChangeAspect="1"/>
          </p:cNvSpPr>
          <p:nvPr>
            <p:ph type="pic" sz="quarter" idx="24"/>
          </p:nvPr>
        </p:nvSpPr>
        <p:spPr>
          <a:xfrm>
            <a:off x="467544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28" name="Content Placeholder 2"/>
          <p:cNvSpPr>
            <a:spLocks noGrp="1" noChangeAspect="1"/>
          </p:cNvSpPr>
          <p:nvPr>
            <p:ph idx="25"/>
          </p:nvPr>
        </p:nvSpPr>
        <p:spPr>
          <a:xfrm>
            <a:off x="2195736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9" name="Picture Placeholder 10"/>
          <p:cNvSpPr>
            <a:spLocks noGrp="1" noChangeAspect="1"/>
          </p:cNvSpPr>
          <p:nvPr>
            <p:ph type="pic" sz="quarter" idx="26"/>
          </p:nvPr>
        </p:nvSpPr>
        <p:spPr>
          <a:xfrm>
            <a:off x="2195736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0" name="Content Placeholder 2"/>
          <p:cNvSpPr>
            <a:spLocks noGrp="1" noChangeAspect="1"/>
          </p:cNvSpPr>
          <p:nvPr>
            <p:ph idx="27"/>
          </p:nvPr>
        </p:nvSpPr>
        <p:spPr>
          <a:xfrm>
            <a:off x="3923928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Picture Placeholder 10"/>
          <p:cNvSpPr>
            <a:spLocks noGrp="1" noChangeAspect="1"/>
          </p:cNvSpPr>
          <p:nvPr>
            <p:ph type="pic" sz="quarter" idx="28"/>
          </p:nvPr>
        </p:nvSpPr>
        <p:spPr>
          <a:xfrm>
            <a:off x="3923928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2" name="Content Placeholder 2"/>
          <p:cNvSpPr>
            <a:spLocks noGrp="1" noChangeAspect="1"/>
          </p:cNvSpPr>
          <p:nvPr>
            <p:ph idx="29"/>
          </p:nvPr>
        </p:nvSpPr>
        <p:spPr>
          <a:xfrm>
            <a:off x="5652120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3" name="Picture Placeholder 10"/>
          <p:cNvSpPr>
            <a:spLocks noGrp="1" noChangeAspect="1"/>
          </p:cNvSpPr>
          <p:nvPr>
            <p:ph type="pic" sz="quarter" idx="30"/>
          </p:nvPr>
        </p:nvSpPr>
        <p:spPr>
          <a:xfrm>
            <a:off x="5652120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2" name="Content Placeholder 2"/>
          <p:cNvSpPr>
            <a:spLocks noGrp="1" noChangeAspect="1"/>
          </p:cNvSpPr>
          <p:nvPr>
            <p:ph idx="31"/>
          </p:nvPr>
        </p:nvSpPr>
        <p:spPr>
          <a:xfrm>
            <a:off x="7380312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3" name="Picture Placeholder 10"/>
          <p:cNvSpPr>
            <a:spLocks noGrp="1" noChangeAspect="1"/>
          </p:cNvSpPr>
          <p:nvPr>
            <p:ph type="pic" sz="quarter" idx="32"/>
          </p:nvPr>
        </p:nvSpPr>
        <p:spPr>
          <a:xfrm>
            <a:off x="7380312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imag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F409-FDB0-4E9F-90E4-BE4E5E000228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1560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979712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4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16016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084168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0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452320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1560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2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979712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347864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4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716016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084168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6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7452320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7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11560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1979712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9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347864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0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4716016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1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6084168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2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452320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00" y="1125900"/>
            <a:ext cx="8464072" cy="3534082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46B-7485-49C3-875E-ED3E7055EEE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65" y="1393024"/>
            <a:ext cx="7608448" cy="1021556"/>
          </a:xfrm>
        </p:spPr>
        <p:txBody>
          <a:bodyPr anchor="b" anchorCtr="0"/>
          <a:lstStyle>
            <a:lvl1pPr algn="l">
              <a:defRPr sz="3400" b="1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268" y="2357437"/>
            <a:ext cx="7608447" cy="94773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252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1EB0-8D2C-4F48-919E-2022D2B4217A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00" y="1125900"/>
            <a:ext cx="3999600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25900"/>
            <a:ext cx="3999600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24DF-89A2-4ED8-A8CD-B1D74E3CEC13}" type="datetime1">
              <a:rPr lang="fi-FI" noProof="0" smtClean="0"/>
              <a:t>31.5.2018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00" y="1125900"/>
            <a:ext cx="5151704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5867824" y="1275286"/>
            <a:ext cx="2736624" cy="27366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>
          <a:xfrm>
            <a:off x="338400" y="4872426"/>
            <a:ext cx="1008000" cy="183600"/>
          </a:xfrm>
        </p:spPr>
        <p:txBody>
          <a:bodyPr/>
          <a:lstStyle/>
          <a:p>
            <a:fld id="{41338211-FF85-444A-A2CA-550F724677A0}" type="datetime1">
              <a:rPr lang="fi-FI" noProof="0" smtClean="0"/>
              <a:t>31.5.2018</a:t>
            </a:fld>
            <a:endParaRPr lang="en-GB" noProof="0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648" y="4872426"/>
            <a:ext cx="3384376" cy="183600"/>
          </a:xfrm>
        </p:spPr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0032" y="4872426"/>
            <a:ext cx="643480" cy="183600"/>
          </a:xfrm>
        </p:spPr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00" y="1125901"/>
            <a:ext cx="3999600" cy="58936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5252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00" y="1731146"/>
            <a:ext cx="3999600" cy="26271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5901"/>
            <a:ext cx="3999600" cy="58936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5252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31146"/>
            <a:ext cx="3999600" cy="26271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4360-B7E7-477B-B892-118999D0706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bottom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191930"/>
            <a:ext cx="9144000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E485-7613-40C3-B467-87EB1D9DB95D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7505"/>
            <a:ext cx="7742664" cy="36137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06A3-B6F7-42C8-B254-A2378B60EFF9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4224" y="927946"/>
            <a:ext cx="7850187" cy="216266"/>
          </a:xfrm>
        </p:spPr>
        <p:txBody>
          <a:bodyPr/>
          <a:lstStyle>
            <a:lvl1pPr>
              <a:buNone/>
              <a:defRPr b="1">
                <a:solidFill>
                  <a:srgbClr val="67B1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4032448" cy="307834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5606"/>
            <a:ext cx="4032448" cy="307834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4176"/>
            <a:ext cx="7742664" cy="30736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1264-EAC6-4769-94C3-A7FD73D46734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9" y="951571"/>
            <a:ext cx="7850187" cy="216266"/>
          </a:xfrm>
        </p:spPr>
        <p:txBody>
          <a:bodyPr/>
          <a:lstStyle>
            <a:lvl1pPr>
              <a:buNone/>
              <a:defRPr b="1">
                <a:solidFill>
                  <a:srgbClr val="67B11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8280920" cy="33123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" r="-934" b="-252"/>
          <a:stretch/>
        </p:blipFill>
        <p:spPr>
          <a:xfrm>
            <a:off x="-47655" y="0"/>
            <a:ext cx="9318655" cy="5321300"/>
          </a:xfrm>
          <a:prstGeom prst="rect">
            <a:avLst/>
          </a:prstGeom>
        </p:spPr>
      </p:pic>
      <p:sp>
        <p:nvSpPr>
          <p:cNvPr id="12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bg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rgbClr val="FFFFFF"/>
                </a:solidFill>
              </a:rPr>
              <a:t>Comfortable</a:t>
            </a:r>
            <a:r>
              <a:rPr lang="en-GB" sz="1100" dirty="0">
                <a:solidFill>
                  <a:schemeClr val="tx1"/>
                </a:solidFill>
              </a:rPr>
              <a:t>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rgbClr val="FFFFFF"/>
                </a:solidFill>
              </a:rPr>
              <a:t>Energy efficient </a:t>
            </a: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">
    <p:bg>
      <p:bgPr>
        <a:solidFill>
          <a:srgbClr val="89B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8800" y="2143800"/>
            <a:ext cx="8572560" cy="621000"/>
          </a:xfrm>
        </p:spPr>
        <p:txBody>
          <a:bodyPr anchor="ctr" anchorCtr="0"/>
          <a:lstStyle>
            <a:lvl1pPr algn="l">
              <a:defRPr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2800" y="1498500"/>
            <a:ext cx="7610400" cy="1020600"/>
          </a:xfrm>
        </p:spPr>
        <p:txBody>
          <a:bodyPr anchor="t" anchorCtr="0"/>
          <a:lstStyle>
            <a:lvl1pPr algn="l"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98792"/>
            <a:ext cx="3108355" cy="626074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8790"/>
            <a:ext cx="4997478" cy="36251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631326"/>
            <a:ext cx="3108355" cy="2992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F888-4AE5-46B1-B67E-2838ED586076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96899"/>
            <a:ext cx="5486400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5577"/>
            <a:ext cx="5486400" cy="26698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3E5-9E72-4D5D-86BA-8B45E765D85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2"/>
          <a:stretch/>
        </p:blipFill>
        <p:spPr>
          <a:xfrm>
            <a:off x="1" y="-15528"/>
            <a:ext cx="9144000" cy="5159028"/>
          </a:xfrm>
          <a:prstGeom prst="rect">
            <a:avLst/>
          </a:prstGeom>
        </p:spPr>
      </p:pic>
      <p:sp>
        <p:nvSpPr>
          <p:cNvPr id="11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580112" y="4785996"/>
            <a:ext cx="3384376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</a:t>
            </a:r>
          </a:p>
        </p:txBody>
      </p:sp>
      <p:pic>
        <p:nvPicPr>
          <p:cNvPr id="16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 r="-226" b="-150"/>
          <a:stretch/>
        </p:blipFill>
        <p:spPr>
          <a:xfrm>
            <a:off x="-540568" y="-216024"/>
            <a:ext cx="9721080" cy="6473621"/>
          </a:xfrm>
          <a:prstGeom prst="rect">
            <a:avLst/>
          </a:prstGeom>
        </p:spPr>
      </p:pic>
      <p:sp>
        <p:nvSpPr>
          <p:cNvPr id="11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9BA4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 </a:t>
            </a:r>
          </a:p>
        </p:txBody>
      </p:sp>
      <p:pic>
        <p:nvPicPr>
          <p:cNvPr id="8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end">
    <p:bg>
      <p:bgPr>
        <a:solidFill>
          <a:srgbClr val="89B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" y="0"/>
            <a:ext cx="9142413" cy="4948014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866" y="3921900"/>
            <a:ext cx="5358265" cy="1026114"/>
          </a:xfrm>
        </p:spPr>
        <p:txBody>
          <a:bodyPr anchor="ctr" anchorCtr="0"/>
          <a:lstStyle>
            <a:lvl1pPr algn="l">
              <a:defRPr sz="32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sp>
        <p:nvSpPr>
          <p:cNvPr id="12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3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41418"/>
            <a:ext cx="1304459" cy="2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" y="0"/>
            <a:ext cx="9142413" cy="51435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sp>
        <p:nvSpPr>
          <p:cNvPr id="9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4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"/>
          <a:stretch/>
        </p:blipFill>
        <p:spPr>
          <a:xfrm>
            <a:off x="1115616" y="339502"/>
            <a:ext cx="8028384" cy="48039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803998"/>
            <a:ext cx="9252520" cy="339502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9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C1F4-A061-477C-AB5E-484759D449D7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21" name="Kuva 48" descr="Vladivostock.jpg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917843"/>
            <a:ext cx="1512168" cy="1437883"/>
          </a:xfrm>
          <a:prstGeom prst="rect">
            <a:avLst/>
          </a:prstGeom>
          <a:effectLst/>
        </p:spPr>
      </p:pic>
      <p:pic>
        <p:nvPicPr>
          <p:cNvPr id="22" name="Kuva 49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32856"/>
            <a:ext cx="1635189" cy="1632537"/>
          </a:xfrm>
          <a:prstGeom prst="rect">
            <a:avLst/>
          </a:prstGeom>
          <a:effectLst/>
        </p:spPr>
      </p:pic>
      <p:pic>
        <p:nvPicPr>
          <p:cNvPr id="23" name="Kuva 54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639" y="3294165"/>
            <a:ext cx="1440160" cy="1437825"/>
          </a:xfrm>
          <a:prstGeom prst="rect">
            <a:avLst/>
          </a:prstGeom>
          <a:effectLst/>
        </p:spPr>
      </p:pic>
      <p:sp>
        <p:nvSpPr>
          <p:cNvPr id="24" name="Tekstiruutu 55"/>
          <p:cNvSpPr txBox="1"/>
          <p:nvPr userDrawn="1"/>
        </p:nvSpPr>
        <p:spPr>
          <a:xfrm>
            <a:off x="114342" y="3479842"/>
            <a:ext cx="922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>
                <a:solidFill>
                  <a:schemeClr val="tx1"/>
                </a:solidFill>
              </a:rPr>
              <a:t>Atlanta, USA</a:t>
            </a:r>
          </a:p>
        </p:txBody>
      </p:sp>
      <p:sp>
        <p:nvSpPr>
          <p:cNvPr id="25" name="Tekstiruutu 56"/>
          <p:cNvSpPr txBox="1"/>
          <p:nvPr userDrawn="1"/>
        </p:nvSpPr>
        <p:spPr>
          <a:xfrm>
            <a:off x="7322959" y="2069971"/>
            <a:ext cx="1633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 err="1">
                <a:solidFill>
                  <a:schemeClr val="tx1"/>
                </a:solidFill>
              </a:rPr>
              <a:t>Vladivostock</a:t>
            </a:r>
            <a:r>
              <a:rPr lang="fi-FI" sz="900" b="0" dirty="0">
                <a:solidFill>
                  <a:schemeClr val="tx1"/>
                </a:solidFill>
              </a:rPr>
              <a:t>, </a:t>
            </a:r>
            <a:r>
              <a:rPr lang="fi-FI" sz="900" b="0" dirty="0" err="1">
                <a:solidFill>
                  <a:schemeClr val="tx1"/>
                </a:solidFill>
              </a:rPr>
              <a:t>Russia</a:t>
            </a:r>
            <a:endParaRPr lang="fi-FI" sz="900" b="0" dirty="0">
              <a:solidFill>
                <a:schemeClr val="tx1"/>
              </a:solidFill>
            </a:endParaRPr>
          </a:p>
        </p:txBody>
      </p:sp>
      <p:sp>
        <p:nvSpPr>
          <p:cNvPr id="26" name="Tekstiruutu 57"/>
          <p:cNvSpPr txBox="1"/>
          <p:nvPr userDrawn="1"/>
        </p:nvSpPr>
        <p:spPr>
          <a:xfrm>
            <a:off x="4769177" y="4447865"/>
            <a:ext cx="1129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 err="1">
                <a:solidFill>
                  <a:schemeClr val="tx1"/>
                </a:solidFill>
              </a:rPr>
              <a:t>New-Delhi</a:t>
            </a:r>
            <a:r>
              <a:rPr lang="fi-FI" sz="900" b="0" dirty="0">
                <a:solidFill>
                  <a:schemeClr val="tx1"/>
                </a:solidFill>
              </a:rPr>
              <a:t>, </a:t>
            </a:r>
            <a:r>
              <a:rPr lang="fi-FI" sz="900" b="0" dirty="0" err="1">
                <a:solidFill>
                  <a:schemeClr val="tx1"/>
                </a:solidFill>
              </a:rPr>
              <a:t>India</a:t>
            </a:r>
            <a:endParaRPr lang="fi-FI" sz="900" b="0" dirty="0">
              <a:solidFill>
                <a:schemeClr val="tx1"/>
              </a:solidFill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96EA-6C25-44E4-AFCB-E8638AD545D4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11560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505150"/>
                </a:solidFill>
              </a:defRPr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1560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0" name="Content Placeholder 2"/>
          <p:cNvSpPr>
            <a:spLocks noGrp="1"/>
          </p:cNvSpPr>
          <p:nvPr>
            <p:ph idx="15"/>
          </p:nvPr>
        </p:nvSpPr>
        <p:spPr>
          <a:xfrm>
            <a:off x="2699792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699792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2" name="Content Placeholder 2"/>
          <p:cNvSpPr>
            <a:spLocks noGrp="1"/>
          </p:cNvSpPr>
          <p:nvPr>
            <p:ph idx="17"/>
          </p:nvPr>
        </p:nvSpPr>
        <p:spPr>
          <a:xfrm>
            <a:off x="4788024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3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788024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4" name="Content Placeholder 2"/>
          <p:cNvSpPr>
            <a:spLocks noGrp="1"/>
          </p:cNvSpPr>
          <p:nvPr>
            <p:ph idx="19"/>
          </p:nvPr>
        </p:nvSpPr>
        <p:spPr>
          <a:xfrm>
            <a:off x="6876256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1"/>
          </p:nvPr>
        </p:nvSpPr>
        <p:spPr>
          <a:xfrm>
            <a:off x="611560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2"/>
          </p:nvPr>
        </p:nvSpPr>
        <p:spPr>
          <a:xfrm>
            <a:off x="2699792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23"/>
          </p:nvPr>
        </p:nvSpPr>
        <p:spPr>
          <a:xfrm>
            <a:off x="4788024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24"/>
          </p:nvPr>
        </p:nvSpPr>
        <p:spPr>
          <a:xfrm>
            <a:off x="6876256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876256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9BE3-8EED-4894-A7A9-708E202E30B7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99592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83868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868144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899592" y="3363838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3419872" y="3363838"/>
            <a:ext cx="1944216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3"/>
          </p:nvPr>
        </p:nvSpPr>
        <p:spPr>
          <a:xfrm>
            <a:off x="5868144" y="3363838"/>
            <a:ext cx="1944216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00" y="1125900"/>
            <a:ext cx="8215200" cy="321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400" y="4872426"/>
            <a:ext cx="1008000" cy="183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 b="0" cap="none" baseline="0">
                <a:solidFill>
                  <a:schemeClr val="tx1"/>
                </a:solidFill>
              </a:defRPr>
            </a:lvl1pPr>
          </a:lstStyle>
          <a:p>
            <a:fld id="{3BBB71BE-4B99-4F49-88CE-E35DB2EA88ED}" type="datetime1">
              <a:rPr lang="fi-FI" smtClean="0"/>
              <a:t>31.5.2018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4872426"/>
            <a:ext cx="3384376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60032" y="4872426"/>
            <a:ext cx="64348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0" cap="none" baseline="0">
                <a:solidFill>
                  <a:schemeClr val="tx1"/>
                </a:solidFill>
              </a:defRPr>
            </a:lvl1pPr>
          </a:lstStyle>
          <a:p>
            <a:fld id="{80D2753C-5893-4CE4-A3BE-7C72562062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pic>
        <p:nvPicPr>
          <p:cNvPr id="12" name="Kuva 1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5" r:id="rId2"/>
    <p:sldLayoutId id="2147483716" r:id="rId3"/>
    <p:sldLayoutId id="2147483717" r:id="rId4"/>
    <p:sldLayoutId id="2147483713" r:id="rId5"/>
    <p:sldLayoutId id="2147483714" r:id="rId6"/>
    <p:sldLayoutId id="2147483709" r:id="rId7"/>
    <p:sldLayoutId id="2147483705" r:id="rId8"/>
    <p:sldLayoutId id="2147483707" r:id="rId9"/>
    <p:sldLayoutId id="2147483706" r:id="rId10"/>
    <p:sldLayoutId id="214748370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04" r:id="rId17"/>
    <p:sldLayoutId id="2147483703" r:id="rId18"/>
    <p:sldLayoutId id="2147483712" r:id="rId19"/>
    <p:sldLayoutId id="2147483696" r:id="rId20"/>
    <p:sldLayoutId id="2147483697" r:id="rId21"/>
    <p:sldLayoutId id="2147483698" r:id="rId22"/>
    <p:sldLayoutId id="214748369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400" kern="1200">
          <a:solidFill>
            <a:srgbClr val="4D4D4D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4D4D4D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000" indent="-1800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00" indent="-1800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586"/>
            <a:ext cx="9154390" cy="5034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255" y="464075"/>
            <a:ext cx="4794270" cy="1661993"/>
          </a:xfr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000" b="0" cap="all" dirty="0">
                <a:solidFill>
                  <a:schemeClr val="accent1"/>
                </a:solidFill>
              </a:rPr>
              <a:t>НЕБОЛЬШОЙ,</a:t>
            </a:r>
            <a:r>
              <a:rPr lang="en-US" sz="4000" b="0" cap="all" dirty="0">
                <a:solidFill>
                  <a:schemeClr val="accent1"/>
                </a:solidFill>
              </a:rPr>
              <a:t> </a:t>
            </a:r>
            <a:br>
              <a:rPr lang="en-US" sz="4000" b="0" cap="all" dirty="0">
                <a:solidFill>
                  <a:schemeClr val="accent2"/>
                </a:solidFill>
              </a:rPr>
            </a:br>
            <a:r>
              <a:rPr lang="ru-RU" sz="4000" b="0" cap="all" dirty="0">
                <a:solidFill>
                  <a:schemeClr val="accent2"/>
                </a:solidFill>
              </a:rPr>
              <a:t>НО ОЧЕНЬ РЕЗУЛЬТАТИВНЫЙ</a:t>
            </a:r>
            <a:endParaRPr lang="en-US" sz="4000" b="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</a:t>
            </a:r>
            <a:r>
              <a:rPr lang="en-US" dirty="0" err="1"/>
              <a:t>Salla</a:t>
            </a:r>
            <a:endParaRPr lang="en-US" dirty="0"/>
          </a:p>
        </p:txBody>
      </p:sp>
      <p:pic>
        <p:nvPicPr>
          <p:cNvPr id="32" name="Kuva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87606"/>
            <a:ext cx="9137176" cy="3655894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6823" y="1487606"/>
            <a:ext cx="9144000" cy="36608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500857" y="2208578"/>
            <a:ext cx="2564864" cy="674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100" b="1" dirty="0">
                <a:solidFill>
                  <a:schemeClr val="tx1"/>
                </a:solidFill>
              </a:rPr>
              <a:t>Несмотря на размеры </a:t>
            </a:r>
            <a:r>
              <a:rPr lang="en-US" sz="1100" b="1" dirty="0" err="1">
                <a:solidFill>
                  <a:schemeClr val="tx1"/>
                </a:solidFill>
              </a:rPr>
              <a:t>Salla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такая же производительная, как и большие установки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9"/>
          <p:cNvSpPr txBox="1">
            <a:spLocks/>
          </p:cNvSpPr>
          <p:nvPr/>
        </p:nvSpPr>
        <p:spPr>
          <a:xfrm>
            <a:off x="6260159" y="2208578"/>
            <a:ext cx="2564864" cy="6376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100" b="1" dirty="0">
                <a:solidFill>
                  <a:schemeClr val="tx1"/>
                </a:solidFill>
              </a:rPr>
              <a:t>Всегда найдется место для монтажа.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Content Placeholder 9"/>
          <p:cNvSpPr txBox="1">
            <a:spLocks/>
          </p:cNvSpPr>
          <p:nvPr/>
        </p:nvSpPr>
        <p:spPr>
          <a:xfrm>
            <a:off x="3377554" y="2208578"/>
            <a:ext cx="2564864" cy="6746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tx1"/>
                </a:solidFill>
              </a:rPr>
              <a:t>Enervent </a:t>
            </a:r>
            <a:r>
              <a:rPr lang="en-US" sz="1100" b="1" dirty="0" err="1">
                <a:solidFill>
                  <a:schemeClr val="tx1"/>
                </a:solidFill>
              </a:rPr>
              <a:t>Salla</a:t>
            </a:r>
            <a:r>
              <a:rPr lang="en-US" sz="1100" b="1" dirty="0">
                <a:solidFill>
                  <a:schemeClr val="tx1"/>
                </a:solidFill>
              </a:rPr>
              <a:t> </a:t>
            </a:r>
            <a:r>
              <a:rPr lang="ru-RU" sz="1100" b="1" dirty="0">
                <a:solidFill>
                  <a:schemeClr val="tx1"/>
                </a:solidFill>
              </a:rPr>
              <a:t>не замерзает. Сделано в Финляндии для Северных стран.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Otsikko 1"/>
          <p:cNvSpPr txBox="1">
            <a:spLocks/>
          </p:cNvSpPr>
          <p:nvPr/>
        </p:nvSpPr>
        <p:spPr>
          <a:xfrm>
            <a:off x="644511" y="3205702"/>
            <a:ext cx="7854978" cy="28110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sz="1800" dirty="0">
                <a:solidFill>
                  <a:schemeClr val="tx1"/>
                </a:solidFill>
              </a:rPr>
              <a:t>Enervent Salla – </a:t>
            </a:r>
            <a:r>
              <a:rPr lang="ru-RU" sz="1800" dirty="0">
                <a:solidFill>
                  <a:schemeClr val="tx1"/>
                </a:solidFill>
              </a:rPr>
              <a:t>мал, да удал!</a:t>
            </a:r>
            <a:endParaRPr lang="fi-FI" sz="1800" dirty="0">
              <a:solidFill>
                <a:schemeClr val="tx1"/>
              </a:solidFill>
            </a:endParaRP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778" y="1525546"/>
            <a:ext cx="637626" cy="637624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220" y="1598767"/>
            <a:ext cx="559560" cy="559560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472" y="1515828"/>
            <a:ext cx="674638" cy="6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835991"/>
            <a:ext cx="7854978" cy="1236621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3800" dirty="0">
                <a:effectLst/>
              </a:rPr>
              <a:t>”</a:t>
            </a:r>
            <a:r>
              <a:rPr lang="en-US" sz="3800" dirty="0">
                <a:effectLst/>
              </a:rPr>
              <a:t> </a:t>
            </a:r>
            <a:r>
              <a:rPr lang="ru-RU" sz="3800" dirty="0">
                <a:effectLst/>
              </a:rPr>
              <a:t>Мне требуется компактная, но мощная вентмашина</a:t>
            </a:r>
            <a:r>
              <a:rPr lang="fi-FI" sz="3800" dirty="0">
                <a:effectLst/>
              </a:rPr>
              <a:t>.”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04416-9A3C-41ED-9070-7CEF6CAA2942}"/>
              </a:ext>
            </a:extLst>
          </p:cNvPr>
          <p:cNvSpPr txBox="1"/>
          <p:nvPr/>
        </p:nvSpPr>
        <p:spPr>
          <a:xfrm>
            <a:off x="5046921" y="3402419"/>
            <a:ext cx="36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Известный финский дизайнер</a:t>
            </a:r>
            <a:endParaRPr lang="fi-FI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23504" y="1699157"/>
            <a:ext cx="3334546" cy="7656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err="1">
                <a:solidFill>
                  <a:schemeClr val="accent2"/>
                </a:solidFill>
              </a:rPr>
              <a:t>Enervent</a:t>
            </a:r>
            <a:r>
              <a:rPr lang="en-US" sz="3600" b="0" dirty="0">
                <a:solidFill>
                  <a:schemeClr val="accent2"/>
                </a:solidFill>
              </a:rPr>
              <a:t> </a:t>
            </a:r>
            <a:r>
              <a:rPr lang="en-US" sz="3600" b="0" dirty="0" err="1">
                <a:solidFill>
                  <a:schemeClr val="accent2"/>
                </a:solidFill>
              </a:rPr>
              <a:t>Salla</a:t>
            </a:r>
            <a:endParaRPr lang="en-US" sz="3600" b="0" dirty="0">
              <a:solidFill>
                <a:schemeClr val="accent2"/>
              </a:solidFill>
            </a:endParaRPr>
          </a:p>
          <a:p>
            <a:pPr>
              <a:lnSpc>
                <a:spcPct val="140000"/>
              </a:lnSpc>
            </a:pPr>
            <a:r>
              <a:rPr lang="ru-RU" sz="1400" b="0" cap="all" dirty="0">
                <a:solidFill>
                  <a:schemeClr val="tx1"/>
                </a:solidFill>
              </a:rPr>
              <a:t>МАЛ, ДА УДАЛ!</a:t>
            </a:r>
            <a:endParaRPr lang="en-US" sz="1400" cap="all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23934" y="2803182"/>
            <a:ext cx="3671045" cy="1208837"/>
          </a:xfrm>
        </p:spPr>
        <p:txBody>
          <a:bodyPr lIns="0" tIns="0" rIns="0" bIns="0"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200" dirty="0">
                <a:solidFill>
                  <a:schemeClr val="tx1"/>
                </a:solidFill>
              </a:rPr>
              <a:t>Enervent Salla это прекрасный выбор там, где другие установки просто не могут поместиться. Меньший размер не значит меньшие возможности – Salla блестящий пример того, что эффективный, не значит большой.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96" y="1201003"/>
            <a:ext cx="3043604" cy="29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202267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52733" y="2319868"/>
            <a:ext cx="2813481" cy="1761066"/>
          </a:xfrm>
        </p:spPr>
        <p:txBody>
          <a:bodyPr lIns="0" tIns="0" rIns="0" b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МЕНЬШЕ РАЗМЕР - БОЛЬШЕ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ВОЗМОЖНОСТЕЙ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300" b="1" cap="all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000" dirty="0">
                <a:solidFill>
                  <a:schemeClr val="tx1"/>
                </a:solidFill>
              </a:rPr>
              <a:t>Больше не всегда значит – лучше и сильнее. Enervent Salla это настоящий файербол в небольшом корпусе. Меньшие размеры – больше качества.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</a:t>
            </a:r>
            <a:r>
              <a:rPr lang="en-US" dirty="0" err="1"/>
              <a:t>Salla</a:t>
            </a:r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4770" y="1454665"/>
            <a:ext cx="796964" cy="796964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8759" y="2056769"/>
            <a:ext cx="1792794" cy="17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2266"/>
            <a:ext cx="5343099" cy="3251201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5308600" y="1202267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</a:t>
            </a:r>
            <a:r>
              <a:rPr lang="en-US" dirty="0" err="1"/>
              <a:t>Salla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5961334" y="2345268"/>
            <a:ext cx="2927485" cy="1914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ЗАБУДЬЕ О ПРОБЛЕМАХ РАЗМОРОЗКИ</a:t>
            </a:r>
            <a:endParaRPr lang="ru-RU" sz="10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Мы в Финляндии знаем как избежать замораживания вентустановки зимой. Enervent Salla сконструирована таким образом, чтобы избежать замораживания, таким образом ПВУ работает дольше и эффективнее, не затрачивая лишнюю энергию на оттайку.</a:t>
            </a:r>
            <a:r>
              <a:rPr lang="en-US" sz="1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219" y="1549299"/>
            <a:ext cx="658495" cy="65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202267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</a:t>
            </a:r>
            <a:r>
              <a:rPr lang="en-US" dirty="0" err="1"/>
              <a:t>Salla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395536" y="2352158"/>
            <a:ext cx="2829673" cy="19859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КОГДА МЕСТО В ДОМЕ ИСПОЛЬЗУЕТСЯ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РАЦИОНАЛЬНО</a:t>
            </a:r>
            <a:endParaRPr lang="en-US" sz="1300" b="1" cap="all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Salla ниже чем почти все существующие вентиляционные установки. За счет небольшой высоты и встроенной системы отвода конденсата, Salla может быть смонтированная в ванной комнате над стиральной и сушилной машинами.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969" y="1464628"/>
            <a:ext cx="759462" cy="75946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021" y="1207826"/>
            <a:ext cx="5308979" cy="32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802809"/>
            <a:ext cx="2284424" cy="520050"/>
          </a:xfrm>
        </p:spPr>
        <p:txBody>
          <a:bodyPr lIns="0" tIns="0" rIns="0" bIns="0"/>
          <a:lstStyle/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Поместится в небольшую нишу</a:t>
            </a:r>
            <a:r>
              <a:rPr lang="en-US" sz="1000" dirty="0">
                <a:solidFill>
                  <a:schemeClr val="tx1"/>
                </a:solidFill>
              </a:rPr>
              <a:t> (580x500x490 mm)</a:t>
            </a: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</a:t>
            </a:r>
            <a:r>
              <a:rPr lang="en-US" dirty="0" err="1"/>
              <a:t>Salla</a:t>
            </a:r>
            <a:endParaRPr lang="en-US" dirty="0"/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219357" y="2694763"/>
            <a:ext cx="2522267" cy="26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Расход воздуха</a:t>
            </a:r>
            <a:r>
              <a:rPr lang="en-US" sz="1000" dirty="0">
                <a:solidFill>
                  <a:schemeClr val="tx1"/>
                </a:solidFill>
              </a:rPr>
              <a:t> 360 m³/h (100 Pa)</a:t>
            </a:r>
          </a:p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19357" y="3326810"/>
            <a:ext cx="2522267" cy="4950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Доступны модели с подключением кухонной вытяжки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5960940" y="1802809"/>
            <a:ext cx="1872875" cy="6307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Окрашенная листовая оцинкованная сталь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5960940" y="2694763"/>
            <a:ext cx="2522267" cy="4359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Встроенный водяной затвор для конденсата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5960940" y="3388655"/>
            <a:ext cx="2658520" cy="477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Энергетический класс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ru-RU" sz="1000" dirty="0">
                <a:solidFill>
                  <a:schemeClr val="tx1"/>
                </a:solidFill>
              </a:rPr>
              <a:t>по </a:t>
            </a:r>
            <a:r>
              <a:rPr lang="en-US" sz="1000" dirty="0" err="1">
                <a:solidFill>
                  <a:schemeClr val="tx1"/>
                </a:solidFill>
              </a:rPr>
              <a:t>EcoDesign</a:t>
            </a:r>
            <a:r>
              <a:rPr lang="en-US" sz="1000" dirty="0">
                <a:solidFill>
                  <a:schemeClr val="tx1"/>
                </a:solidFill>
              </a:rPr>
              <a:t> 2018</a:t>
            </a:r>
          </a:p>
        </p:txBody>
      </p:sp>
      <p:grpSp>
        <p:nvGrpSpPr>
          <p:cNvPr id="7" name="Ryhmitä 6"/>
          <p:cNvGrpSpPr/>
          <p:nvPr/>
        </p:nvGrpSpPr>
        <p:grpSpPr>
          <a:xfrm>
            <a:off x="2888511" y="2111745"/>
            <a:ext cx="2994839" cy="1358605"/>
            <a:chOff x="2888511" y="2111745"/>
            <a:chExt cx="2994839" cy="1358605"/>
          </a:xfrm>
        </p:grpSpPr>
        <p:cxnSp>
          <p:nvCxnSpPr>
            <p:cNvPr id="19" name="Suora yhdysviiva 18"/>
            <p:cNvCxnSpPr/>
            <p:nvPr/>
          </p:nvCxnSpPr>
          <p:spPr>
            <a:xfrm rot="2700000">
              <a:off x="2888511" y="2303722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>
              <a:off x="2888511" y="2817627"/>
              <a:ext cx="324884" cy="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18900000">
              <a:off x="2888512" y="3278371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/>
            <p:cNvCxnSpPr/>
            <p:nvPr/>
          </p:nvCxnSpPr>
          <p:spPr>
            <a:xfrm rot="2700000">
              <a:off x="5499395" y="3278373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/>
            <p:cNvCxnSpPr/>
            <p:nvPr/>
          </p:nvCxnSpPr>
          <p:spPr>
            <a:xfrm>
              <a:off x="5558465" y="2811721"/>
              <a:ext cx="324884" cy="590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/>
            <p:cNvCxnSpPr/>
            <p:nvPr/>
          </p:nvCxnSpPr>
          <p:spPr>
            <a:xfrm rot="18900000">
              <a:off x="5499396" y="2297813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Kuva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3603" y="1808809"/>
            <a:ext cx="2438970" cy="23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835990"/>
            <a:ext cx="7854978" cy="1236621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3800" dirty="0">
                <a:effectLst/>
              </a:rPr>
              <a:t>”</a:t>
            </a:r>
            <a:r>
              <a:rPr lang="ru-RU" sz="3800" dirty="0">
                <a:effectLst/>
              </a:rPr>
              <a:t>Вентиляция есть</a:t>
            </a:r>
            <a:r>
              <a:rPr lang="fi-FI" sz="3800" dirty="0">
                <a:effectLst/>
              </a:rPr>
              <a:t> – </a:t>
            </a:r>
            <a:br>
              <a:rPr lang="fi-FI" sz="3800" dirty="0">
                <a:effectLst/>
              </a:rPr>
            </a:br>
            <a:r>
              <a:rPr lang="ru-RU" sz="3800" dirty="0">
                <a:effectLst/>
              </a:rPr>
              <a:t>льда нет</a:t>
            </a:r>
            <a:r>
              <a:rPr lang="fi-FI" sz="3800" dirty="0">
                <a:effectLst/>
              </a:rPr>
              <a:t>, </a:t>
            </a:r>
            <a:r>
              <a:rPr lang="ru-RU" sz="3800" dirty="0">
                <a:effectLst/>
              </a:rPr>
              <a:t>спасибо</a:t>
            </a:r>
            <a:r>
              <a:rPr lang="fi-FI" sz="3800" dirty="0">
                <a:effectLst/>
              </a:rPr>
              <a:t>.”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5550195" y="3512864"/>
            <a:ext cx="2949294" cy="28110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800" b="0" i="1" dirty="0">
                <a:effectLst/>
              </a:rPr>
              <a:t>Клиент из Лапландии</a:t>
            </a:r>
            <a:r>
              <a:rPr lang="fi-FI" sz="1800" b="0" i="1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45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549039"/>
            <a:ext cx="7854978" cy="1583062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3200" dirty="0">
                <a:effectLst/>
              </a:rPr>
              <a:t>”</a:t>
            </a:r>
            <a:r>
              <a:rPr lang="ru-RU" sz="3200" dirty="0">
                <a:effectLst/>
              </a:rPr>
              <a:t>Единственная вентустановка которая вошла по размерам в нашу квартиру, прямо над стиральной башней*</a:t>
            </a:r>
            <a:r>
              <a:rPr lang="fi-FI" sz="3200" dirty="0">
                <a:effectLst/>
              </a:rPr>
              <a:t>”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3671776" y="3557362"/>
            <a:ext cx="5253015" cy="77335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ru-RU" sz="1800" b="0" i="1" dirty="0">
                <a:effectLst/>
              </a:rPr>
              <a:t>Владельцы квартиры в Эспоо</a:t>
            </a:r>
          </a:p>
          <a:p>
            <a:pPr algn="r">
              <a:lnSpc>
                <a:spcPct val="110000"/>
              </a:lnSpc>
            </a:pPr>
            <a:endParaRPr lang="ru-RU" sz="1800" b="0" i="1" dirty="0">
              <a:effectLst/>
            </a:endParaRPr>
          </a:p>
          <a:p>
            <a:pPr algn="r">
              <a:lnSpc>
                <a:spcPct val="110000"/>
              </a:lnSpc>
            </a:pPr>
            <a:r>
              <a:rPr lang="ru-RU" sz="1050" b="0" i="1" dirty="0">
                <a:effectLst/>
              </a:rPr>
              <a:t>* Так финны называют стоящие друг на друге стиральную и сушильную машины</a:t>
            </a:r>
            <a:endParaRPr lang="fi-FI" sz="105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0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Ensto_Enervent_templates_200213">
  <a:themeElements>
    <a:clrScheme name="Custom 22">
      <a:dk1>
        <a:srgbClr val="4D4D4D"/>
      </a:dk1>
      <a:lt1>
        <a:sysClr val="window" lastClr="FFFFFF"/>
      </a:lt1>
      <a:dk2>
        <a:srgbClr val="F47C00"/>
      </a:dk2>
      <a:lt2>
        <a:srgbClr val="96AABE"/>
      </a:lt2>
      <a:accent1>
        <a:srgbClr val="008FDB"/>
      </a:accent1>
      <a:accent2>
        <a:srgbClr val="89BA42"/>
      </a:accent2>
      <a:accent3>
        <a:srgbClr val="F47C00"/>
      </a:accent3>
      <a:accent4>
        <a:srgbClr val="919195"/>
      </a:accent4>
      <a:accent5>
        <a:srgbClr val="80C7ED"/>
      </a:accent5>
      <a:accent6>
        <a:srgbClr val="A6CE39"/>
      </a:accent6>
      <a:hlink>
        <a:srgbClr val="6AAD3C"/>
      </a:hlink>
      <a:folHlink>
        <a:srgbClr val="F47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Ensto_Enervent_templates_200213</Template>
  <TotalTime>11079</TotalTime>
  <Words>319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Ensto_Enervent_templates_200213</vt:lpstr>
      <vt:lpstr>НЕБОЛЬШОЙ,  НО ОЧЕНЬ РЕЗУЛЬТАТИВНЫЙ</vt:lpstr>
      <vt:lpstr>” Мне требуется компактная, но мощная вентмашина.”</vt:lpstr>
      <vt:lpstr>PowerPoint Presentation</vt:lpstr>
      <vt:lpstr>Enervent Salla</vt:lpstr>
      <vt:lpstr>Enervent Salla</vt:lpstr>
      <vt:lpstr>Enervent Salla</vt:lpstr>
      <vt:lpstr>Enervent Salla</vt:lpstr>
      <vt:lpstr>”Вентиляция есть –  льда нет, спасибо.”</vt:lpstr>
      <vt:lpstr>”Единственная вентустановка которая вошла по размерам в нашу квартиру, прямо над стиральной башней*”</vt:lpstr>
      <vt:lpstr>Enervent Salla</vt:lpstr>
    </vt:vector>
  </TitlesOfParts>
  <Company>Ensto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Häggman</dc:creator>
  <cp:lastModifiedBy>Andrei Leventcov</cp:lastModifiedBy>
  <cp:revision>166</cp:revision>
  <cp:lastPrinted>2016-01-25T09:14:22Z</cp:lastPrinted>
  <dcterms:created xsi:type="dcterms:W3CDTF">2015-11-16T13:48:57Z</dcterms:created>
  <dcterms:modified xsi:type="dcterms:W3CDTF">2018-05-31T19:44:37Z</dcterms:modified>
</cp:coreProperties>
</file>